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03763"/>
  <p:notesSz cx="6797675" cy="9928225"/>
  <p:defaultTextStyle>
    <a:defPPr>
      <a:defRPr lang="de-DE"/>
    </a:defPPr>
    <a:lvl1pPr marL="0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3AB"/>
    <a:srgbClr val="B3E1DE"/>
    <a:srgbClr val="E2F4F2"/>
    <a:srgbClr val="D1E6E7"/>
    <a:srgbClr val="B0D3D5"/>
    <a:srgbClr val="ADD2D4"/>
    <a:srgbClr val="AA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>
        <p:scale>
          <a:sx n="40" d="100"/>
          <a:sy n="40" d="100"/>
        </p:scale>
        <p:origin x="942" y="-384"/>
      </p:cViewPr>
      <p:guideLst>
        <p:guide orient="horz" pos="13482"/>
        <p:guide pos="953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5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8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CA5E3E5-E6FE-40D2-80A5-9788587A32AC}" type="datetimeFigureOut">
              <a:rPr lang="de-CH" smtClean="0"/>
              <a:pPr/>
              <a:t>20.09.2022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215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979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139"/>
            <a:ext cx="6811923" cy="3652191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139"/>
            <a:ext cx="19931182" cy="3652191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152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296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</p:spPr>
        <p:txBody>
          <a:bodyPr anchor="t"/>
          <a:lstStyle>
            <a:lvl1pPr algn="l">
              <a:defRPr sz="13244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</p:spPr>
        <p:txBody>
          <a:bodyPr anchor="b"/>
          <a:lstStyle>
            <a:lvl1pPr marL="0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015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7548"/>
            <a:ext cx="13371552" cy="28248505"/>
          </a:xfrm>
        </p:spPr>
        <p:txBody>
          <a:bodyPr/>
          <a:lstStyle>
            <a:lvl1pPr>
              <a:defRPr sz="9271"/>
            </a:lvl1pPr>
            <a:lvl2pPr>
              <a:defRPr sz="7946"/>
            </a:lvl2pPr>
            <a:lvl3pPr>
              <a:defRPr sz="6622"/>
            </a:lvl3pPr>
            <a:lvl4pPr>
              <a:defRPr sz="5960"/>
            </a:lvl4pPr>
            <a:lvl5pPr>
              <a:defRPr sz="5960"/>
            </a:lvl5pPr>
            <a:lvl6pPr>
              <a:defRPr sz="5960"/>
            </a:lvl6pPr>
            <a:lvl7pPr>
              <a:defRPr sz="5960"/>
            </a:lvl7pPr>
            <a:lvl8pPr>
              <a:defRPr sz="5960"/>
            </a:lvl8pPr>
            <a:lvl9pPr>
              <a:defRPr sz="596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48"/>
            <a:ext cx="13371552" cy="28248505"/>
          </a:xfrm>
        </p:spPr>
        <p:txBody>
          <a:bodyPr/>
          <a:lstStyle>
            <a:lvl1pPr>
              <a:defRPr sz="9271"/>
            </a:lvl1pPr>
            <a:lvl2pPr>
              <a:defRPr sz="7946"/>
            </a:lvl2pPr>
            <a:lvl3pPr>
              <a:defRPr sz="6622"/>
            </a:lvl3pPr>
            <a:lvl4pPr>
              <a:defRPr sz="5960"/>
            </a:lvl4pPr>
            <a:lvl5pPr>
              <a:defRPr sz="5960"/>
            </a:lvl5pPr>
            <a:lvl6pPr>
              <a:defRPr sz="5960"/>
            </a:lvl6pPr>
            <a:lvl7pPr>
              <a:defRPr sz="5960"/>
            </a:lvl7pPr>
            <a:lvl8pPr>
              <a:defRPr sz="5960"/>
            </a:lvl8pPr>
            <a:lvl9pPr>
              <a:defRPr sz="596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785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0" cy="24661708"/>
          </a:xfrm>
        </p:spPr>
        <p:txBody>
          <a:bodyPr/>
          <a:lstStyle>
            <a:lvl1pPr>
              <a:defRPr sz="7946"/>
            </a:lvl1pPr>
            <a:lvl2pPr>
              <a:defRPr sz="6622"/>
            </a:lvl2pPr>
            <a:lvl3pPr>
              <a:defRPr sz="5960"/>
            </a:lvl3pPr>
            <a:lvl4pPr>
              <a:defRPr sz="5297"/>
            </a:lvl4pPr>
            <a:lvl5pPr>
              <a:defRPr sz="5297"/>
            </a:lvl5pPr>
            <a:lvl6pPr>
              <a:defRPr sz="5297"/>
            </a:lvl6pPr>
            <a:lvl7pPr>
              <a:defRPr sz="5297"/>
            </a:lvl7pPr>
            <a:lvl8pPr>
              <a:defRPr sz="5297"/>
            </a:lvl8pPr>
            <a:lvl9pPr>
              <a:defRPr sz="529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1308"/>
            <a:ext cx="13382065" cy="399303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4342"/>
            <a:ext cx="13382065" cy="24661708"/>
          </a:xfrm>
        </p:spPr>
        <p:txBody>
          <a:bodyPr/>
          <a:lstStyle>
            <a:lvl1pPr>
              <a:defRPr sz="7946"/>
            </a:lvl1pPr>
            <a:lvl2pPr>
              <a:defRPr sz="6622"/>
            </a:lvl2pPr>
            <a:lvl3pPr>
              <a:defRPr sz="5960"/>
            </a:lvl3pPr>
            <a:lvl4pPr>
              <a:defRPr sz="5297"/>
            </a:lvl4pPr>
            <a:lvl5pPr>
              <a:defRPr sz="5297"/>
            </a:lvl5pPr>
            <a:lvl6pPr>
              <a:defRPr sz="5297"/>
            </a:lvl6pPr>
            <a:lvl7pPr>
              <a:defRPr sz="5297"/>
            </a:lvl7pPr>
            <a:lvl8pPr>
              <a:defRPr sz="5297"/>
            </a:lvl8pPr>
            <a:lvl9pPr>
              <a:defRPr sz="529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943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075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283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4"/>
            <a:ext cx="9960336" cy="7252860"/>
          </a:xfrm>
        </p:spPr>
        <p:txBody>
          <a:bodyPr anchor="b"/>
          <a:lstStyle>
            <a:lvl1pPr algn="l">
              <a:defRPr sz="6622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7"/>
            <a:ext cx="16924685" cy="36531826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6" cy="29278966"/>
          </a:xfrm>
        </p:spPr>
        <p:txBody>
          <a:bodyPr/>
          <a:lstStyle>
            <a:lvl1pPr marL="0" indent="0">
              <a:buNone/>
              <a:defRPr sz="4635"/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879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59"/>
          </a:xfrm>
        </p:spPr>
        <p:txBody>
          <a:bodyPr anchor="b"/>
          <a:lstStyle>
            <a:lvl1pPr algn="l">
              <a:defRPr sz="6622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</p:spPr>
        <p:txBody>
          <a:bodyPr/>
          <a:lstStyle>
            <a:lvl1pPr marL="0" indent="0">
              <a:buNone/>
              <a:defRPr sz="4635"/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732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48"/>
            <a:ext cx="27247692" cy="2824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E3E5-E6FE-40D2-80A5-9788587A32AC}" type="datetimeFigureOut">
              <a:rPr lang="de-CH" smtClean="0"/>
              <a:t>20.09.2022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B6A08-B6C8-4917-9294-43FE995E2F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01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27487" rtl="0" eaLnBrk="1" latinLnBrk="0" hangingPunct="1"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5308" indent="-1135308" algn="l" defTabSz="3027487" rtl="0" eaLnBrk="1" latinLnBrk="0" hangingPunct="1">
        <a:spcBef>
          <a:spcPct val="20000"/>
        </a:spcBef>
        <a:buFont typeface="Arial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1pPr>
      <a:lvl2pPr marL="2459833" indent="-946090" algn="l" defTabSz="3027487" rtl="0" eaLnBrk="1" latinLnBrk="0" hangingPunct="1">
        <a:spcBef>
          <a:spcPct val="20000"/>
        </a:spcBef>
        <a:buFont typeface="Arial" pitchFamily="34" charset="0"/>
        <a:buChar char="–"/>
        <a:defRPr sz="9271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spcBef>
          <a:spcPct val="20000"/>
        </a:spcBef>
        <a:buFont typeface="Arial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spcBef>
          <a:spcPct val="20000"/>
        </a:spcBef>
        <a:buFont typeface="Arial" pitchFamily="34" charset="0"/>
        <a:buChar char="–"/>
        <a:defRPr sz="6622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spcBef>
          <a:spcPct val="20000"/>
        </a:spcBef>
        <a:buFont typeface="Arial" pitchFamily="34" charset="0"/>
        <a:buChar char="»"/>
        <a:defRPr sz="6622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eck 67">
            <a:extLst>
              <a:ext uri="{FF2B5EF4-FFF2-40B4-BE49-F238E27FC236}">
                <a16:creationId xmlns:a16="http://schemas.microsoft.com/office/drawing/2014/main" id="{547A4D55-3A75-4BE8-B174-420F398897AF}"/>
              </a:ext>
            </a:extLst>
          </p:cNvPr>
          <p:cNvSpPr/>
          <p:nvPr/>
        </p:nvSpPr>
        <p:spPr>
          <a:xfrm>
            <a:off x="963526" y="25499281"/>
            <a:ext cx="14174080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de-CH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Figure 1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Change in antibiotic consumption in the entire hospital and in the ICU of A) all antibiotics and B) broad-spectrum antibiotics alone, between 2018 and 2020 in the hospitals (N=55) that participated in ANRESIS monitoring.</a:t>
            </a:r>
            <a:endParaRPr lang="de-CH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CC6FF2-19A3-4264-A2F4-B50ED1E5F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730"/>
          <a:stretch/>
        </p:blipFill>
        <p:spPr>
          <a:xfrm>
            <a:off x="1068538" y="21289298"/>
            <a:ext cx="14493858" cy="4034126"/>
          </a:xfrm>
          <a:prstGeom prst="rect">
            <a:avLst/>
          </a:prstGeom>
        </p:spPr>
      </p:pic>
      <p:sp>
        <p:nvSpPr>
          <p:cNvPr id="44" name="Rechteck 43">
            <a:extLst>
              <a:ext uri="{FF2B5EF4-FFF2-40B4-BE49-F238E27FC236}">
                <a16:creationId xmlns:a16="http://schemas.microsoft.com/office/drawing/2014/main" id="{C0BDE0F0-0565-41E5-8785-A1429A5E6EB9}"/>
              </a:ext>
            </a:extLst>
          </p:cNvPr>
          <p:cNvSpPr/>
          <p:nvPr/>
        </p:nvSpPr>
        <p:spPr>
          <a:xfrm>
            <a:off x="1068538" y="13856268"/>
            <a:ext cx="14035054" cy="2170862"/>
          </a:xfrm>
          <a:prstGeom prst="rect">
            <a:avLst/>
          </a:prstGeom>
          <a:solidFill>
            <a:srgbClr val="B3E1D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F68CAFD-4C61-4C65-A645-6438F0EBBD19}"/>
              </a:ext>
            </a:extLst>
          </p:cNvPr>
          <p:cNvSpPr/>
          <p:nvPr/>
        </p:nvSpPr>
        <p:spPr>
          <a:xfrm>
            <a:off x="15902953" y="33146769"/>
            <a:ext cx="13957469" cy="3469594"/>
          </a:xfrm>
          <a:prstGeom prst="rect">
            <a:avLst/>
          </a:prstGeom>
          <a:solidFill>
            <a:srgbClr val="B3E1D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2C05C57-9757-49CB-82EA-9CD20D14AEDD}"/>
              </a:ext>
            </a:extLst>
          </p:cNvPr>
          <p:cNvSpPr txBox="1"/>
          <p:nvPr/>
        </p:nvSpPr>
        <p:spPr>
          <a:xfrm>
            <a:off x="734184" y="138109"/>
            <a:ext cx="25857527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the COVID-19 Pandemic on Inpatient Antibiotic Consumption in Switzerland</a:t>
            </a:r>
            <a:endParaRPr lang="de-CH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5FA2BC-9B88-4690-924F-30E70B9C3BC8}"/>
              </a:ext>
            </a:extLst>
          </p:cNvPr>
          <p:cNvSpPr/>
          <p:nvPr/>
        </p:nvSpPr>
        <p:spPr>
          <a:xfrm>
            <a:off x="15451824" y="7984717"/>
            <a:ext cx="140341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this retrospective observational study data from the ANRESIS sentinel network with annual data from 56 acute care hospitals, including four hospitals providing monthly data, was used.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interrupted time series (ITS) analysis was used to model monthly consumption in four hospitals during different COVID-19 pandemic periods. A Pearson correlation analysis was performed to examine a possible relationship between the number of 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hospitalised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COVID-19 patients  and antibiotic consumption.</a:t>
            </a:r>
            <a:endParaRPr lang="de-CH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2E6E317-1D13-4891-9C5B-3D7A5BDE9CE0}"/>
              </a:ext>
            </a:extLst>
          </p:cNvPr>
          <p:cNvSpPr/>
          <p:nvPr/>
        </p:nvSpPr>
        <p:spPr>
          <a:xfrm>
            <a:off x="16149659" y="33264647"/>
            <a:ext cx="1293756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Inpatient antibiotic use was higher than expected during the first wave, and for broad-spectrum antibiotics only, also at the beginning of the second wave. Particularly in ICUs, the use of broad-spectrum antibiotics correlated with the number of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hospitalised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COVID-19 patients.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67A951C-E6D0-49AE-A511-EE83DE539090}"/>
              </a:ext>
            </a:extLst>
          </p:cNvPr>
          <p:cNvSpPr/>
          <p:nvPr/>
        </p:nvSpPr>
        <p:spPr>
          <a:xfrm>
            <a:off x="908967" y="6869686"/>
            <a:ext cx="14269399" cy="1000928"/>
          </a:xfrm>
          <a:prstGeom prst="rect">
            <a:avLst/>
          </a:prstGeom>
          <a:solidFill>
            <a:srgbClr val="B3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Background&amp;Aim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0EA55BD-B448-4E39-B04C-0832D2F4D04E}"/>
              </a:ext>
            </a:extLst>
          </p:cNvPr>
          <p:cNvSpPr/>
          <p:nvPr/>
        </p:nvSpPr>
        <p:spPr>
          <a:xfrm>
            <a:off x="1104215" y="17590091"/>
            <a:ext cx="13403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09925" algn="l"/>
              </a:tabLst>
            </a:pPr>
            <a:r>
              <a:rPr lang="en-US" sz="3800" dirty="0"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For the entire hospital antibiotic consumption remained stable. An increase of 4.2% was observed in the ICU in the first COVID-19 year compared to 2019 (Fig. 1A). 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09925" algn="l"/>
              </a:tabLst>
            </a:pPr>
            <a:r>
              <a:rPr lang="en-US" sz="3800" dirty="0"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The increase in broad-spectrum antibiotic use was +12.3% for the entire hospital and +17.3% in the ICU only (Fig. 1B).</a:t>
            </a:r>
            <a:endParaRPr lang="de-CH" sz="3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0A40BDAA-4E00-4D1D-ABC2-7C5EE5E62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1" y="41372646"/>
            <a:ext cx="6246150" cy="95021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CBFDB81C-C547-4AF8-B982-1A04446BF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98" y="41357680"/>
            <a:ext cx="4153232" cy="1201650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2DF938C1-2DA8-4B9C-806C-2E3ADC238964}"/>
              </a:ext>
            </a:extLst>
          </p:cNvPr>
          <p:cNvSpPr/>
          <p:nvPr/>
        </p:nvSpPr>
        <p:spPr>
          <a:xfrm>
            <a:off x="15892836" y="37996587"/>
            <a:ext cx="13705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CH" sz="2400" dirty="0"/>
              <a:t>Arsenault C, et al. Med. 2022 Jun;28(6):1314-1324.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/>
              <a:t>Russell CD, et al. Lancet Microbe. 2021 Aug;2(8):e354-e365.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/>
              <a:t>Abelenda-Alonso G, et al. Infect Control Hosp Epidemiol 2020, 41 (11), 1371-1372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/>
              <a:t>Grau S et al. Antibiotics (Basel) 2021, 10 (2).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FBCC2C70-E99F-479A-83C2-4B914A4EBED5}"/>
              </a:ext>
            </a:extLst>
          </p:cNvPr>
          <p:cNvSpPr/>
          <p:nvPr/>
        </p:nvSpPr>
        <p:spPr>
          <a:xfrm>
            <a:off x="1378211" y="14023380"/>
            <a:ext cx="1312973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The aim of this study was to analyze inpatient antibiotic consumption during the first 16 months of the COVID-19 pandemic in Switzerland. </a:t>
            </a:r>
          </a:p>
          <a:p>
            <a:pPr algn="just"/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261B7CD-B91D-4B27-8657-AE30EA945870}"/>
              </a:ext>
            </a:extLst>
          </p:cNvPr>
          <p:cNvSpPr/>
          <p:nvPr/>
        </p:nvSpPr>
        <p:spPr>
          <a:xfrm>
            <a:off x="734183" y="3463658"/>
            <a:ext cx="2954102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Olivier Friedli</a:t>
            </a:r>
            <a:r>
              <a:rPr lang="de-CH" sz="3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Michael Gasser</a:t>
            </a:r>
            <a:r>
              <a:rPr lang="de-CH" sz="3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Alexia Cusini</a:t>
            </a:r>
            <a:r>
              <a:rPr lang="de-DE" sz="3600" baseline="30000" dirty="0"/>
              <a:t> 2</a:t>
            </a:r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Rosamaria Fulchini</a:t>
            </a:r>
            <a:r>
              <a:rPr lang="en-US" sz="3600" baseline="30000" dirty="0"/>
              <a:t> 3</a:t>
            </a:r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Danielle Vuichard-Gysin</a:t>
            </a:r>
            <a:r>
              <a:rPr lang="en-US" sz="3600" baseline="30000" dirty="0"/>
              <a:t> 3</a:t>
            </a:r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Roswitha Halder Tobler</a:t>
            </a:r>
            <a:r>
              <a:rPr lang="en-US" sz="3600" baseline="30000" dirty="0"/>
              <a:t> 4</a:t>
            </a:r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Nasstasja Wassilew</a:t>
            </a:r>
            <a:r>
              <a:rPr lang="en-US" sz="3600" baseline="30000" dirty="0"/>
              <a:t> 4</a:t>
            </a:r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Catherine Plüss-Suard</a:t>
            </a:r>
            <a:r>
              <a:rPr lang="de-CH" sz="3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de-CH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and Andreas Kronenberg</a:t>
            </a:r>
            <a:r>
              <a:rPr lang="de-CH" sz="3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de-CH" sz="2800" b="1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Swiss Centre for Antibiotic Resistance (ANRESIS), Institute for Infectious Diseases, University of Bern, 3012 Bern, Switzerland</a:t>
            </a:r>
            <a:endParaRPr lang="de-DE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Division of Infectious Diseases, Cantonal Hospital Graubünden, 7000 Chur, Switzerland</a:t>
            </a:r>
            <a:endParaRPr lang="de-DE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de-DE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Infectious Diseases and Hospital Epidemiology, Thurgau Hospital Group, 8596 Münsterlingen, Switzerland</a:t>
            </a:r>
            <a:endParaRPr lang="de-DE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de-DE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Institute of Hospital Pharmacy, Bern University Hospital, University of Bern, 3010 Bern, Switzerland</a:t>
            </a:r>
            <a:endParaRPr lang="de-DE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de-DE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Department of Infectious Diseases, Bern University Hospital, University of Bern, 3010 Bern, Switzerland</a:t>
            </a:r>
            <a:endParaRPr lang="de-DE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594A313-1921-4D10-97A5-99D3AA4D5F8C}"/>
              </a:ext>
            </a:extLst>
          </p:cNvPr>
          <p:cNvSpPr/>
          <p:nvPr/>
        </p:nvSpPr>
        <p:spPr>
          <a:xfrm>
            <a:off x="908967" y="27126783"/>
            <a:ext cx="132788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09925" algn="l"/>
              </a:tabLst>
            </a:pPr>
            <a:r>
              <a:rPr lang="en-US" sz="3800" dirty="0"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The sub-analysis of the monthly data showed, that antibiotic use was increased in the first wave and tended to be lower in the intermediate period, than in the pre-COVID period. In addition, more broad-spectrum antibiotics were used during the first wave and at the beginning of the second wave (Fig. 2).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09925" algn="l"/>
              </a:tabLst>
            </a:pPr>
            <a:r>
              <a:rPr lang="en-US" sz="3800" dirty="0"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These effects were more pronounced in the ICU.</a:t>
            </a:r>
            <a:endParaRPr lang="de-CH" sz="3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DF35A4C-3A31-496D-892D-6B06FBF71ED6}"/>
              </a:ext>
            </a:extLst>
          </p:cNvPr>
          <p:cNvSpPr/>
          <p:nvPr/>
        </p:nvSpPr>
        <p:spPr>
          <a:xfrm>
            <a:off x="1104215" y="37781555"/>
            <a:ext cx="14174080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de-CH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Figure 2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ITS analysis of monthly antibiotic consumption using the monthly ANRESIS subset for (A) all antibiotics for and (B) broad-spectrum antibiotics only, for the entire hospital and ICUs. </a:t>
            </a:r>
            <a:r>
              <a:rPr lang="de-CH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11031E9-9EE8-489E-8E3C-0FE8A7E0EC97}"/>
              </a:ext>
            </a:extLst>
          </p:cNvPr>
          <p:cNvSpPr/>
          <p:nvPr/>
        </p:nvSpPr>
        <p:spPr>
          <a:xfrm>
            <a:off x="15892836" y="17487259"/>
            <a:ext cx="134842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09925" algn="l"/>
              </a:tabLst>
            </a:pPr>
            <a:r>
              <a:rPr lang="en-US" sz="3800" dirty="0"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No correlation was found between the number of COVID-19 patients and total antibiotic consumption in the entire hospital. A weak positive correlation was found for the ICU (Fig. 3A).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209925" algn="l"/>
              </a:tabLst>
            </a:pPr>
            <a:r>
              <a:rPr lang="en-US" sz="3800" dirty="0"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For broad-spectrum antibiotics only, a positive correlation between consumption and the number of </a:t>
            </a:r>
            <a:r>
              <a:rPr lang="en-US" sz="3800" dirty="0" err="1"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hospitalised</a:t>
            </a:r>
            <a:r>
              <a:rPr lang="en-US" sz="3800" dirty="0"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 COVID-19 patients was found for both the entire hospital and the ICU (Fig. 3B). </a:t>
            </a:r>
          </a:p>
          <a:p>
            <a:pPr marL="571500" indent="-571500" algn="just">
              <a:buFont typeface="Arial" panose="020B0604020202020204" pitchFamily="34" charset="0"/>
              <a:buChar char="•"/>
              <a:tabLst>
                <a:tab pos="3209925" algn="l"/>
              </a:tabLst>
            </a:pPr>
            <a:endParaRPr lang="en-US" sz="4000" dirty="0">
              <a:latin typeface="Calibri Light" panose="020F0302020204030204" pitchFamily="34" charset="0"/>
              <a:ea typeface="Arial Unicode MS"/>
              <a:cs typeface="Calibri Light" panose="020F030202020403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7B1C0584-D3C7-452E-8ADF-91611D1FB51B}"/>
              </a:ext>
            </a:extLst>
          </p:cNvPr>
          <p:cNvSpPr/>
          <p:nvPr/>
        </p:nvSpPr>
        <p:spPr>
          <a:xfrm>
            <a:off x="16051789" y="29930217"/>
            <a:ext cx="13747299" cy="167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de-CH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Figure 3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Correlation analysis for the entire hospital (left) and for ICU (right) based on aggregated data from the four hospitals with monthly antibiotic consumption data and the number of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hospitalised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COVID-19 patients for A) all antibiotics (top row) and B) broad-spectrum antibiotics only.</a:t>
            </a:r>
            <a:endParaRPr lang="de-CH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8E36B7-25A6-4935-8540-9A6541F4EAC5}"/>
              </a:ext>
            </a:extLst>
          </p:cNvPr>
          <p:cNvSpPr/>
          <p:nvPr/>
        </p:nvSpPr>
        <p:spPr>
          <a:xfrm>
            <a:off x="834193" y="7981838"/>
            <a:ext cx="1426939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COVID-19 outbreak placed an enormous burden on health-care systems [1]. 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Clinical uncertainty and the lack of effective treatment options for SARS-CoV-2 led to a large proportion of COVID-19 patients being treated with antibiotics, although the incidence of secondary bacterial infections was low [2]. 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Calibri Light" panose="020F0302020204030204" pitchFamily="34" charset="0"/>
                <a:cs typeface="Calibri Light" panose="020F0302020204030204" pitchFamily="34" charset="0"/>
              </a:rPr>
              <a:t>Initial studies in other European countries showed that antibiotics were increasingly used during the pandemic, especially broad-spectrum antibiotics [3,4]. 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6DBF880-94FA-46BC-AE35-A67C1FC308BD}"/>
              </a:ext>
            </a:extLst>
          </p:cNvPr>
          <p:cNvSpPr/>
          <p:nvPr/>
        </p:nvSpPr>
        <p:spPr>
          <a:xfrm>
            <a:off x="15500264" y="6899666"/>
            <a:ext cx="14269399" cy="1000928"/>
          </a:xfrm>
          <a:prstGeom prst="rect">
            <a:avLst/>
          </a:prstGeom>
          <a:solidFill>
            <a:srgbClr val="B3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5F1ABCB1-08BB-4341-9C3C-BCDF6117A049}"/>
              </a:ext>
            </a:extLst>
          </p:cNvPr>
          <p:cNvSpPr/>
          <p:nvPr/>
        </p:nvSpPr>
        <p:spPr>
          <a:xfrm>
            <a:off x="1090198" y="16213943"/>
            <a:ext cx="28716688" cy="1000928"/>
          </a:xfrm>
          <a:prstGeom prst="rect">
            <a:avLst/>
          </a:prstGeom>
          <a:solidFill>
            <a:srgbClr val="B3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0F15D97-2008-41EB-99C1-FB3F9B787EDE}"/>
              </a:ext>
            </a:extLst>
          </p:cNvPr>
          <p:cNvSpPr/>
          <p:nvPr/>
        </p:nvSpPr>
        <p:spPr>
          <a:xfrm>
            <a:off x="15899012" y="32232134"/>
            <a:ext cx="13957469" cy="1000928"/>
          </a:xfrm>
          <a:prstGeom prst="rect">
            <a:avLst/>
          </a:prstGeom>
          <a:solidFill>
            <a:srgbClr val="B3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44710B5E-BECA-4A93-A93A-315819175FA1}"/>
              </a:ext>
            </a:extLst>
          </p:cNvPr>
          <p:cNvSpPr/>
          <p:nvPr/>
        </p:nvSpPr>
        <p:spPr>
          <a:xfrm>
            <a:off x="15910437" y="36806011"/>
            <a:ext cx="13957469" cy="1000928"/>
          </a:xfrm>
          <a:prstGeom prst="rect">
            <a:avLst/>
          </a:prstGeom>
          <a:solidFill>
            <a:srgbClr val="B3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8764552-D301-40FF-87B8-BECFED86B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" t="25937" r="7261" b="34798"/>
          <a:stretch/>
        </p:blipFill>
        <p:spPr>
          <a:xfrm>
            <a:off x="16283707" y="21974088"/>
            <a:ext cx="13523179" cy="728184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032AA9-7623-4AB5-9C11-D7FCB50F9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8" t="66070" r="-1079" b="612"/>
          <a:stretch/>
        </p:blipFill>
        <p:spPr>
          <a:xfrm>
            <a:off x="476125" y="31001068"/>
            <a:ext cx="14719173" cy="6022887"/>
          </a:xfrm>
          <a:prstGeom prst="rect">
            <a:avLst/>
          </a:prstGeom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176E962C-8F65-4D7F-89CD-3CFBBF38BBCC}"/>
              </a:ext>
            </a:extLst>
          </p:cNvPr>
          <p:cNvSpPr/>
          <p:nvPr/>
        </p:nvSpPr>
        <p:spPr>
          <a:xfrm>
            <a:off x="19314070" y="41159471"/>
            <a:ext cx="105424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Antibiotics </a:t>
            </a: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sz="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11, 792. https://doi.org/10.3390/antibiotics11060792</a:t>
            </a:r>
            <a:endParaRPr lang="de-CH" sz="3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6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755</Words>
  <Application>Microsoft Office PowerPoint</Application>
  <PresentationFormat>Benutzerdefiniert</PresentationFormat>
  <Paragraphs>34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Unicode MS</vt:lpstr>
      <vt:lpstr>Calibri</vt:lpstr>
      <vt:lpstr>Calibri Light</vt:lpstr>
      <vt:lpstr>Times New Roman</vt:lpstr>
      <vt:lpstr>Office</vt:lpstr>
      <vt:lpstr>PowerPoint-Präsentation</vt:lpstr>
    </vt:vector>
  </TitlesOfParts>
  <Company>IFIK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Friedli, Olivier (IFIK)</dc:creator>
  <cp:lastModifiedBy>Friedli, Olivier (IFIK)</cp:lastModifiedBy>
  <cp:revision>119</cp:revision>
  <cp:lastPrinted>2022-09-06T12:06:53Z</cp:lastPrinted>
  <dcterms:created xsi:type="dcterms:W3CDTF">2020-08-26T07:43:33Z</dcterms:created>
  <dcterms:modified xsi:type="dcterms:W3CDTF">2022-09-20T15:03:30Z</dcterms:modified>
</cp:coreProperties>
</file>